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3" r:id="rId1"/>
  </p:sldMasterIdLst>
  <p:sldIdLst>
    <p:sldId id="256" r:id="rId2"/>
    <p:sldId id="257" r:id="rId3"/>
    <p:sldId id="258" r:id="rId4"/>
    <p:sldId id="259" r:id="rId5"/>
    <p:sldId id="260" r:id="rId6"/>
    <p:sldId id="271" r:id="rId7"/>
    <p:sldId id="262" r:id="rId8"/>
    <p:sldId id="264" r:id="rId9"/>
    <p:sldId id="265" r:id="rId10"/>
    <p:sldId id="266" r:id="rId11"/>
    <p:sldId id="263" r:id="rId12"/>
    <p:sldId id="261" r:id="rId13"/>
    <p:sldId id="272" r:id="rId14"/>
    <p:sldId id="269" r:id="rId15"/>
    <p:sldId id="270" r:id="rId16"/>
    <p:sldId id="268" r:id="rId17"/>
    <p:sldId id="267"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017" autoAdjust="0"/>
    <p:restoredTop sz="94660"/>
  </p:normalViewPr>
  <p:slideViewPr>
    <p:cSldViewPr snapToGrid="0">
      <p:cViewPr>
        <p:scale>
          <a:sx n="84" d="100"/>
          <a:sy n="84" d="100"/>
        </p:scale>
        <p:origin x="780"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2.jpe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4A2230D-AEAC-45DB-9C0A-9C62011A6C75}" type="datetimeFigureOut">
              <a:rPr lang="en-US" smtClean="0"/>
              <a:t>11/28/2022</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9474A6F8-19B2-4EE4-888B-6AC403C1B344}"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08454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A2230D-AEAC-45DB-9C0A-9C62011A6C75}" type="datetimeFigureOut">
              <a:rPr lang="en-US" smtClean="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4A6F8-19B2-4EE4-888B-6AC403C1B344}"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29636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A2230D-AEAC-45DB-9C0A-9C62011A6C75}" type="datetimeFigureOut">
              <a:rPr lang="en-US" smtClean="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4A6F8-19B2-4EE4-888B-6AC403C1B344}"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42482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A2230D-AEAC-45DB-9C0A-9C62011A6C75}" type="datetimeFigureOut">
              <a:rPr lang="en-US" smtClean="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4A6F8-19B2-4EE4-888B-6AC403C1B344}"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040413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A2230D-AEAC-45DB-9C0A-9C62011A6C75}" type="datetimeFigureOut">
              <a:rPr lang="en-US" smtClean="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4A6F8-19B2-4EE4-888B-6AC403C1B344}"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804709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A2230D-AEAC-45DB-9C0A-9C62011A6C75}" type="datetimeFigureOut">
              <a:rPr lang="en-US" smtClean="0"/>
              <a:t>11/28/2022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74A6F8-19B2-4EE4-888B-6AC403C1B344}"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37747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A2230D-AEAC-45DB-9C0A-9C62011A6C75}" type="datetimeFigureOut">
              <a:rPr lang="en-US" smtClean="0"/>
              <a:t>11/28/2022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74A6F8-19B2-4EE4-888B-6AC403C1B344}"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629064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A2230D-AEAC-45DB-9C0A-9C62011A6C75}" type="datetimeFigureOut">
              <a:rPr lang="en-US" smtClean="0"/>
              <a:t>11/28/2022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74A6F8-19B2-4EE4-888B-6AC403C1B344}"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072084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A2230D-AEAC-45DB-9C0A-9C62011A6C75}" type="datetimeFigureOut">
              <a:rPr lang="en-US" smtClean="0"/>
              <a:t>11/28/2022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74A6F8-19B2-4EE4-888B-6AC403C1B344}" type="slidenum">
              <a:rPr lang="en-US" smtClean="0"/>
              <a:t>‹#›</a:t>
            </a:fld>
            <a:endParaRPr lang="en-US"/>
          </a:p>
        </p:txBody>
      </p:sp>
    </p:spTree>
    <p:extLst>
      <p:ext uri="{BB962C8B-B14F-4D97-AF65-F5344CB8AC3E}">
        <p14:creationId xmlns:p14="http://schemas.microsoft.com/office/powerpoint/2010/main" val="5156920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A2230D-AEAC-45DB-9C0A-9C62011A6C75}" type="datetimeFigureOut">
              <a:rPr lang="en-US" smtClean="0"/>
              <a:t>11/28/2022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74A6F8-19B2-4EE4-888B-6AC403C1B344}"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111359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C4A2230D-AEAC-45DB-9C0A-9C62011A6C75}" type="datetimeFigureOut">
              <a:rPr lang="en-US" smtClean="0"/>
              <a:t>11/28/2022</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9474A6F8-19B2-4EE4-888B-6AC403C1B344}"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525506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C4A2230D-AEAC-45DB-9C0A-9C62011A6C75}" type="datetimeFigureOut">
              <a:rPr lang="en-US" smtClean="0"/>
              <a:t>11/28/2022</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9474A6F8-19B2-4EE4-888B-6AC403C1B344}"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6112307"/>
      </p:ext>
    </p:extLst>
  </p:cSld>
  <p:clrMap bg1="lt1" tx1="dk1" bg2="lt2" tx2="dk2" accent1="accent1" accent2="accent2" accent3="accent3" accent4="accent4" accent5="accent5" accent6="accent6" hlink="hlink" folHlink="folHlink"/>
  <p:sldLayoutIdLst>
    <p:sldLayoutId id="2147483834" r:id="rId1"/>
    <p:sldLayoutId id="2147483835" r:id="rId2"/>
    <p:sldLayoutId id="2147483836" r:id="rId3"/>
    <p:sldLayoutId id="2147483837" r:id="rId4"/>
    <p:sldLayoutId id="2147483838" r:id="rId5"/>
    <p:sldLayoutId id="2147483839" r:id="rId6"/>
    <p:sldLayoutId id="2147483840" r:id="rId7"/>
    <p:sldLayoutId id="2147483841" r:id="rId8"/>
    <p:sldLayoutId id="2147483842" r:id="rId9"/>
    <p:sldLayoutId id="2147483843" r:id="rId10"/>
    <p:sldLayoutId id="2147483844"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package" Target="../embeddings/Microsoft_Excel_Worksheet.xlsx"/><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CE580D1-F917-4567-AFB4-99AA9B52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11">
            <a:extLst>
              <a:ext uri="{FF2B5EF4-FFF2-40B4-BE49-F238E27FC236}">
                <a16:creationId xmlns:a16="http://schemas.microsoft.com/office/drawing/2014/main" id="{1F5620B8-A2D8-4568-B566-F0453A0D91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1C7D2BA4-4B7A-4596-8BCC-5CF7154238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9D4B225-18E9-4C5B-94D8-2ABE6D161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7BEFDA1A-2A01-4C29-A5D0-AE6F050D07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DB01002-3208-4852-02AE-26AE62A517FB}"/>
              </a:ext>
            </a:extLst>
          </p:cNvPr>
          <p:cNvPicPr>
            <a:picLocks noChangeAspect="1"/>
          </p:cNvPicPr>
          <p:nvPr/>
        </p:nvPicPr>
        <p:blipFill rotWithShape="1">
          <a:blip r:embed="rId3">
            <a:duotone>
              <a:schemeClr val="bg2">
                <a:shade val="45000"/>
                <a:satMod val="135000"/>
              </a:schemeClr>
              <a:prstClr val="white"/>
            </a:duotone>
            <a:alphaModFix amt="50000"/>
          </a:blip>
          <a:srcRect t="23011" r="-1" b="973"/>
          <a:stretch/>
        </p:blipFill>
        <p:spPr>
          <a:xfrm>
            <a:off x="20" y="10"/>
            <a:ext cx="12191980" cy="6857990"/>
          </a:xfrm>
          <a:prstGeom prst="rect">
            <a:avLst/>
          </a:prstGeom>
        </p:spPr>
      </p:pic>
      <p:cxnSp>
        <p:nvCxnSpPr>
          <p:cNvPr id="20" name="Straight Connector 19">
            <a:extLst>
              <a:ext uri="{FF2B5EF4-FFF2-40B4-BE49-F238E27FC236}">
                <a16:creationId xmlns:a16="http://schemas.microsoft.com/office/drawing/2014/main" id="{17FD20E5-30AF-47B9-9256-2E8E904CBBC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F7C328EF-852D-BB3E-6BF2-C1FDD5581A31}"/>
              </a:ext>
            </a:extLst>
          </p:cNvPr>
          <p:cNvSpPr>
            <a:spLocks noGrp="1"/>
          </p:cNvSpPr>
          <p:nvPr>
            <p:ph type="ctrTitle"/>
          </p:nvPr>
        </p:nvSpPr>
        <p:spPr>
          <a:xfrm>
            <a:off x="1451579" y="804519"/>
            <a:ext cx="9603275" cy="1049235"/>
          </a:xfrm>
        </p:spPr>
        <p:txBody>
          <a:bodyPr vert="horz" lIns="91440" tIns="45720" rIns="91440" bIns="45720" rtlCol="0" anchor="t">
            <a:normAutofit/>
          </a:bodyPr>
          <a:lstStyle/>
          <a:p>
            <a:r>
              <a:rPr lang="en-US" sz="3200"/>
              <a:t>PHARMACY  MANAGEMENT SYSTEM</a:t>
            </a:r>
          </a:p>
        </p:txBody>
      </p:sp>
      <p:sp>
        <p:nvSpPr>
          <p:cNvPr id="22" name="Rectangle 21">
            <a:extLst>
              <a:ext uri="{FF2B5EF4-FFF2-40B4-BE49-F238E27FC236}">
                <a16:creationId xmlns:a16="http://schemas.microsoft.com/office/drawing/2014/main" id="{279D3810-B86F-4009-84EC-DE0FEABD6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F6EC4CCC-D54D-E6A2-2C9A-3186D2D3566C}"/>
              </a:ext>
            </a:extLst>
          </p:cNvPr>
          <p:cNvSpPr>
            <a:spLocks noGrp="1"/>
          </p:cNvSpPr>
          <p:nvPr>
            <p:ph type="subTitle" idx="1"/>
          </p:nvPr>
        </p:nvSpPr>
        <p:spPr>
          <a:xfrm>
            <a:off x="1451579" y="2015732"/>
            <a:ext cx="9603275" cy="3450613"/>
          </a:xfrm>
        </p:spPr>
        <p:txBody>
          <a:bodyPr vert="horz" lIns="91440" tIns="45720" rIns="91440" bIns="45720" rtlCol="0" anchor="t">
            <a:normAutofit/>
          </a:bodyPr>
          <a:lstStyle/>
          <a:p>
            <a:pPr indent="-228600">
              <a:buFont typeface="Arial" panose="020B0604020202020204" pitchFamily="34" charset="0"/>
              <a:buChar char="•"/>
            </a:pPr>
            <a:r>
              <a:rPr lang="en-US"/>
              <a:t>Sai Thejas Chillagatu Ramesh</a:t>
            </a:r>
          </a:p>
          <a:p>
            <a:pPr indent="-228600">
              <a:buFont typeface="Arial" panose="020B0604020202020204" pitchFamily="34" charset="0"/>
              <a:buChar char="•"/>
            </a:pPr>
            <a:r>
              <a:rPr lang="en-US"/>
              <a:t>Veera Venkata Jagannadham Ganta</a:t>
            </a:r>
          </a:p>
          <a:p>
            <a:pPr indent="-228600">
              <a:buFont typeface="Arial" panose="020B0604020202020204" pitchFamily="34" charset="0"/>
              <a:buChar char="•"/>
            </a:pPr>
            <a:r>
              <a:rPr lang="en-US"/>
              <a:t>Rama Koteswara Rao Kolla</a:t>
            </a:r>
          </a:p>
          <a:p>
            <a:pPr indent="-228600">
              <a:buFont typeface="Arial" panose="020B0604020202020204" pitchFamily="34" charset="0"/>
              <a:buChar char="•"/>
            </a:pPr>
            <a:r>
              <a:rPr lang="en-US"/>
              <a:t>Rajashekhar Gali</a:t>
            </a:r>
          </a:p>
        </p:txBody>
      </p:sp>
      <p:pic>
        <p:nvPicPr>
          <p:cNvPr id="24" name="Picture 23">
            <a:extLst>
              <a:ext uri="{FF2B5EF4-FFF2-40B4-BE49-F238E27FC236}">
                <a16:creationId xmlns:a16="http://schemas.microsoft.com/office/drawing/2014/main" id="{C33612A4-0B77-4479-B2AA-F178599550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6" name="Straight Connector 25">
            <a:extLst>
              <a:ext uri="{FF2B5EF4-FFF2-40B4-BE49-F238E27FC236}">
                <a16:creationId xmlns:a16="http://schemas.microsoft.com/office/drawing/2014/main" id="{078A367A-3E83-4B48-A0F7-43FBE33328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4034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20FC2-BF60-F00B-DBD3-4DF1DB1C84A0}"/>
              </a:ext>
            </a:extLst>
          </p:cNvPr>
          <p:cNvSpPr>
            <a:spLocks noGrp="1"/>
          </p:cNvSpPr>
          <p:nvPr>
            <p:ph type="title"/>
          </p:nvPr>
        </p:nvSpPr>
        <p:spPr/>
        <p:txBody>
          <a:bodyPr/>
          <a:lstStyle/>
          <a:p>
            <a:r>
              <a:rPr lang="en-US" b="1" dirty="0"/>
              <a:t>Triggers</a:t>
            </a:r>
          </a:p>
        </p:txBody>
      </p:sp>
      <p:sp>
        <p:nvSpPr>
          <p:cNvPr id="3" name="Content Placeholder 2">
            <a:extLst>
              <a:ext uri="{FF2B5EF4-FFF2-40B4-BE49-F238E27FC236}">
                <a16:creationId xmlns:a16="http://schemas.microsoft.com/office/drawing/2014/main" id="{7DDA93D9-84F6-EFEE-6FB2-D7CB239A7EC4}"/>
              </a:ext>
            </a:extLst>
          </p:cNvPr>
          <p:cNvSpPr>
            <a:spLocks noGrp="1"/>
          </p:cNvSpPr>
          <p:nvPr>
            <p:ph idx="1"/>
          </p:nvPr>
        </p:nvSpPr>
        <p:spPr/>
        <p:txBody>
          <a:bodyPr>
            <a:normAutofit/>
          </a:bodyPr>
          <a:lstStyle/>
          <a:p>
            <a:pPr marL="0" indent="0">
              <a:buNone/>
            </a:pPr>
            <a:r>
              <a:rPr lang="en-US" sz="2400" dirty="0"/>
              <a:t>A database trigger is a procedural code that is automatically executed in response to certain events on a particular table or view in a database. The trigger is mostly used for maintaining the integrity of the information on the database.</a:t>
            </a:r>
          </a:p>
        </p:txBody>
      </p:sp>
    </p:spTree>
    <p:extLst>
      <p:ext uri="{BB962C8B-B14F-4D97-AF65-F5344CB8AC3E}">
        <p14:creationId xmlns:p14="http://schemas.microsoft.com/office/powerpoint/2010/main" val="517666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A8AB9-8916-7602-2F71-3B4425751A49}"/>
              </a:ext>
            </a:extLst>
          </p:cNvPr>
          <p:cNvSpPr>
            <a:spLocks noGrp="1"/>
          </p:cNvSpPr>
          <p:nvPr>
            <p:ph type="title"/>
          </p:nvPr>
        </p:nvSpPr>
        <p:spPr/>
        <p:txBody>
          <a:bodyPr/>
          <a:lstStyle/>
          <a:p>
            <a:r>
              <a:rPr lang="en-US" b="1" dirty="0"/>
              <a:t>Overview Of PHP</a:t>
            </a:r>
          </a:p>
        </p:txBody>
      </p:sp>
      <p:sp>
        <p:nvSpPr>
          <p:cNvPr id="3" name="Content Placeholder 2">
            <a:extLst>
              <a:ext uri="{FF2B5EF4-FFF2-40B4-BE49-F238E27FC236}">
                <a16:creationId xmlns:a16="http://schemas.microsoft.com/office/drawing/2014/main" id="{B3FF9FF0-F739-04D7-A4DA-CEB139E1DEAA}"/>
              </a:ext>
            </a:extLst>
          </p:cNvPr>
          <p:cNvSpPr>
            <a:spLocks noGrp="1"/>
          </p:cNvSpPr>
          <p:nvPr>
            <p:ph idx="1"/>
          </p:nvPr>
        </p:nvSpPr>
        <p:spPr/>
        <p:txBody>
          <a:bodyPr/>
          <a:lstStyle/>
          <a:p>
            <a:pPr marL="0" indent="0">
              <a:buNone/>
            </a:pPr>
            <a:r>
              <a:rPr lang="en-US" dirty="0"/>
              <a:t>PHP is an intuitive, server side scripting language. PHP also contains a number of extensions that make it easy to interact with databases, extracting data to be displayed on a web page and storing information entered by a website visitor back into the database. PHP consists of a scripting language and an interpreter.</a:t>
            </a:r>
          </a:p>
        </p:txBody>
      </p:sp>
    </p:spTree>
    <p:extLst>
      <p:ext uri="{BB962C8B-B14F-4D97-AF65-F5344CB8AC3E}">
        <p14:creationId xmlns:p14="http://schemas.microsoft.com/office/powerpoint/2010/main" val="576579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20E2A-3D4E-A6B4-2A94-F7E8A8C5E8CF}"/>
              </a:ext>
            </a:extLst>
          </p:cNvPr>
          <p:cNvSpPr>
            <a:spLocks noGrp="1"/>
          </p:cNvSpPr>
          <p:nvPr>
            <p:ph type="title"/>
          </p:nvPr>
        </p:nvSpPr>
        <p:spPr/>
        <p:txBody>
          <a:bodyPr/>
          <a:lstStyle/>
          <a:p>
            <a:r>
              <a:rPr lang="en-US" b="1" dirty="0"/>
              <a:t>Implementation</a:t>
            </a:r>
          </a:p>
        </p:txBody>
      </p:sp>
      <p:sp>
        <p:nvSpPr>
          <p:cNvPr id="3" name="Content Placeholder 2">
            <a:extLst>
              <a:ext uri="{FF2B5EF4-FFF2-40B4-BE49-F238E27FC236}">
                <a16:creationId xmlns:a16="http://schemas.microsoft.com/office/drawing/2014/main" id="{EE4582D2-E4B6-6A5B-59F5-AFA962666E27}"/>
              </a:ext>
            </a:extLst>
          </p:cNvPr>
          <p:cNvSpPr>
            <a:spLocks noGrp="1"/>
          </p:cNvSpPr>
          <p:nvPr>
            <p:ph idx="1"/>
          </p:nvPr>
        </p:nvSpPr>
        <p:spPr/>
        <p:txBody>
          <a:bodyPr>
            <a:normAutofit fontScale="92500" lnSpcReduction="20000"/>
          </a:bodyPr>
          <a:lstStyle/>
          <a:p>
            <a:pPr marL="0" indent="0">
              <a:buNone/>
            </a:pPr>
            <a:r>
              <a:rPr lang="en-US" b="1" dirty="0"/>
              <a:t>Tool Description: </a:t>
            </a:r>
          </a:p>
          <a:p>
            <a:pPr marL="0" indent="0">
              <a:buNone/>
            </a:pPr>
            <a:r>
              <a:rPr lang="en-US" sz="2400" dirty="0"/>
              <a:t>The project is implemented using MySQL database  along with PHP and HTML . In this project we use the different type of effects like HTML pages to demonstrate on the web page as a stand-alone or web based application. It is a three-tier architecture project. A three-tier architecture is a client-server architecture in which the functional process logic, data access, computer data storage and user interface are developed and maintained as independent modules on separate platforms. Three-tier architecture is software design pattern and a well-established software architecture.</a:t>
            </a:r>
          </a:p>
        </p:txBody>
      </p:sp>
    </p:spTree>
    <p:extLst>
      <p:ext uri="{BB962C8B-B14F-4D97-AF65-F5344CB8AC3E}">
        <p14:creationId xmlns:p14="http://schemas.microsoft.com/office/powerpoint/2010/main" val="14020615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4CFE-9ED6-67F3-1019-C6F2B1C1C6EC}"/>
              </a:ext>
            </a:extLst>
          </p:cNvPr>
          <p:cNvSpPr>
            <a:spLocks noGrp="1"/>
          </p:cNvSpPr>
          <p:nvPr>
            <p:ph type="title"/>
          </p:nvPr>
        </p:nvSpPr>
        <p:spPr/>
        <p:txBody>
          <a:bodyPr/>
          <a:lstStyle/>
          <a:p>
            <a:r>
              <a:rPr lang="en-US" dirty="0"/>
              <a:t>Software Design</a:t>
            </a:r>
          </a:p>
        </p:txBody>
      </p:sp>
      <p:graphicFrame>
        <p:nvGraphicFramePr>
          <p:cNvPr id="4" name="Content Placeholder 3">
            <a:extLst>
              <a:ext uri="{FF2B5EF4-FFF2-40B4-BE49-F238E27FC236}">
                <a16:creationId xmlns:a16="http://schemas.microsoft.com/office/drawing/2014/main" id="{C14B62C5-54F7-5196-1A10-97ADC8C7EE74}"/>
              </a:ext>
            </a:extLst>
          </p:cNvPr>
          <p:cNvGraphicFramePr>
            <a:graphicFrameLocks noGrp="1" noChangeAspect="1"/>
          </p:cNvGraphicFramePr>
          <p:nvPr>
            <p:ph idx="1"/>
            <p:extLst>
              <p:ext uri="{D42A27DB-BD31-4B8C-83A1-F6EECF244321}">
                <p14:modId xmlns:p14="http://schemas.microsoft.com/office/powerpoint/2010/main" val="1368027413"/>
              </p:ext>
            </p:extLst>
          </p:nvPr>
        </p:nvGraphicFramePr>
        <p:xfrm>
          <a:off x="4194412" y="2160465"/>
          <a:ext cx="3148297" cy="2716501"/>
        </p:xfrm>
        <a:graphic>
          <a:graphicData uri="http://schemas.openxmlformats.org/presentationml/2006/ole">
            <mc:AlternateContent xmlns:mc="http://schemas.openxmlformats.org/markup-compatibility/2006">
              <mc:Choice xmlns:v="urn:schemas-microsoft-com:vml" Requires="v">
                <p:oleObj name="Acrobat Document" showAsIcon="1" r:id="rId2" imgW="914400" imgH="788848" progId="Acrobat.Document.DC">
                  <p:embed/>
                </p:oleObj>
              </mc:Choice>
              <mc:Fallback>
                <p:oleObj name="Acrobat Document" showAsIcon="1" r:id="rId2" imgW="914400" imgH="788848" progId="Acrobat.Document.DC">
                  <p:embed/>
                  <p:pic>
                    <p:nvPicPr>
                      <p:cNvPr id="0" name=""/>
                      <p:cNvPicPr/>
                      <p:nvPr/>
                    </p:nvPicPr>
                    <p:blipFill>
                      <a:blip r:embed="rId3"/>
                      <a:stretch>
                        <a:fillRect/>
                      </a:stretch>
                    </p:blipFill>
                    <p:spPr>
                      <a:xfrm>
                        <a:off x="4194412" y="2160465"/>
                        <a:ext cx="3148297" cy="2716501"/>
                      </a:xfrm>
                      <a:prstGeom prst="rect">
                        <a:avLst/>
                      </a:prstGeom>
                    </p:spPr>
                  </p:pic>
                </p:oleObj>
              </mc:Fallback>
            </mc:AlternateContent>
          </a:graphicData>
        </a:graphic>
      </p:graphicFrame>
    </p:spTree>
    <p:extLst>
      <p:ext uri="{BB962C8B-B14F-4D97-AF65-F5344CB8AC3E}">
        <p14:creationId xmlns:p14="http://schemas.microsoft.com/office/powerpoint/2010/main" val="2500129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0DE05-EAB9-85A9-0B53-F8ECE09201A7}"/>
              </a:ext>
            </a:extLst>
          </p:cNvPr>
          <p:cNvSpPr>
            <a:spLocks noGrp="1"/>
          </p:cNvSpPr>
          <p:nvPr>
            <p:ph type="title"/>
          </p:nvPr>
        </p:nvSpPr>
        <p:spPr/>
        <p:txBody>
          <a:bodyPr/>
          <a:lstStyle/>
          <a:p>
            <a:r>
              <a:rPr lang="en-US" b="1" dirty="0"/>
              <a:t>Project</a:t>
            </a:r>
          </a:p>
        </p:txBody>
      </p:sp>
      <p:sp>
        <p:nvSpPr>
          <p:cNvPr id="3" name="Content Placeholder 2">
            <a:extLst>
              <a:ext uri="{FF2B5EF4-FFF2-40B4-BE49-F238E27FC236}">
                <a16:creationId xmlns:a16="http://schemas.microsoft.com/office/drawing/2014/main" id="{CA0A84C2-3375-0DC8-3B16-991A53FA16AE}"/>
              </a:ext>
            </a:extLst>
          </p:cNvPr>
          <p:cNvSpPr>
            <a:spLocks noGrp="1"/>
          </p:cNvSpPr>
          <p:nvPr>
            <p:ph idx="1"/>
          </p:nvPr>
        </p:nvSpPr>
        <p:spPr/>
        <p:txBody>
          <a:bodyPr/>
          <a:lstStyle/>
          <a:p>
            <a:pPr marL="0" indent="0">
              <a:buNone/>
            </a:pPr>
            <a:r>
              <a:rPr lang="en-US" dirty="0"/>
              <a:t> </a:t>
            </a:r>
            <a:endParaRPr lang="en-US" sz="3600" dirty="0"/>
          </a:p>
        </p:txBody>
      </p:sp>
      <p:pic>
        <p:nvPicPr>
          <p:cNvPr id="4" name="Picture 3" descr="Graphical user interface, application&#10;&#10;Description automatically generated">
            <a:extLst>
              <a:ext uri="{FF2B5EF4-FFF2-40B4-BE49-F238E27FC236}">
                <a16:creationId xmlns:a16="http://schemas.microsoft.com/office/drawing/2014/main" id="{35AC7216-485A-5C50-D76E-99B9BF9276DE}"/>
              </a:ext>
            </a:extLst>
          </p:cNvPr>
          <p:cNvPicPr>
            <a:picLocks noChangeAspect="1"/>
          </p:cNvPicPr>
          <p:nvPr/>
        </p:nvPicPr>
        <p:blipFill>
          <a:blip r:embed="rId2"/>
          <a:stretch>
            <a:fillRect/>
          </a:stretch>
        </p:blipFill>
        <p:spPr>
          <a:xfrm>
            <a:off x="1598895" y="2018665"/>
            <a:ext cx="8259338" cy="3836373"/>
          </a:xfrm>
          <a:prstGeom prst="rect">
            <a:avLst/>
          </a:prstGeom>
        </p:spPr>
      </p:pic>
    </p:spTree>
    <p:extLst>
      <p:ext uri="{BB962C8B-B14F-4D97-AF65-F5344CB8AC3E}">
        <p14:creationId xmlns:p14="http://schemas.microsoft.com/office/powerpoint/2010/main" val="18663822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C4587-8C43-3716-792A-712AF03F09B7}"/>
              </a:ext>
            </a:extLst>
          </p:cNvPr>
          <p:cNvSpPr>
            <a:spLocks noGrp="1"/>
          </p:cNvSpPr>
          <p:nvPr>
            <p:ph type="title"/>
          </p:nvPr>
        </p:nvSpPr>
        <p:spPr/>
        <p:txBody>
          <a:bodyPr/>
          <a:lstStyle/>
          <a:p>
            <a:r>
              <a:rPr lang="en-US" b="1" dirty="0"/>
              <a:t>Project</a:t>
            </a:r>
          </a:p>
        </p:txBody>
      </p:sp>
      <p:pic>
        <p:nvPicPr>
          <p:cNvPr id="4" name="Content Placeholder 3" descr="A screenshot of a computer&#10;&#10;Description automatically generated with medium confidence">
            <a:extLst>
              <a:ext uri="{FF2B5EF4-FFF2-40B4-BE49-F238E27FC236}">
                <a16:creationId xmlns:a16="http://schemas.microsoft.com/office/drawing/2014/main" id="{8D80E31F-4D2C-A332-2FAD-512753E06E65}"/>
              </a:ext>
            </a:extLst>
          </p:cNvPr>
          <p:cNvPicPr>
            <a:picLocks noGrp="1" noChangeAspect="1"/>
          </p:cNvPicPr>
          <p:nvPr>
            <p:ph idx="1"/>
          </p:nvPr>
        </p:nvPicPr>
        <p:blipFill>
          <a:blip r:embed="rId2"/>
          <a:stretch>
            <a:fillRect/>
          </a:stretch>
        </p:blipFill>
        <p:spPr>
          <a:xfrm>
            <a:off x="1395114" y="2016125"/>
            <a:ext cx="8194101" cy="3424782"/>
          </a:xfrm>
          <a:prstGeom prst="rect">
            <a:avLst/>
          </a:prstGeom>
        </p:spPr>
      </p:pic>
    </p:spTree>
    <p:extLst>
      <p:ext uri="{BB962C8B-B14F-4D97-AF65-F5344CB8AC3E}">
        <p14:creationId xmlns:p14="http://schemas.microsoft.com/office/powerpoint/2010/main" val="31604607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20D16-7852-6CE7-38FF-D21E23468E78}"/>
              </a:ext>
            </a:extLst>
          </p:cNvPr>
          <p:cNvSpPr>
            <a:spLocks noGrp="1"/>
          </p:cNvSpPr>
          <p:nvPr>
            <p:ph type="title"/>
          </p:nvPr>
        </p:nvSpPr>
        <p:spPr/>
        <p:txBody>
          <a:bodyPr/>
          <a:lstStyle/>
          <a:p>
            <a:r>
              <a:rPr lang="en-US" b="1" dirty="0"/>
              <a:t>Test Cases</a:t>
            </a:r>
          </a:p>
        </p:txBody>
      </p:sp>
      <p:sp>
        <p:nvSpPr>
          <p:cNvPr id="4" name="Rectangle 2">
            <a:extLst>
              <a:ext uri="{FF2B5EF4-FFF2-40B4-BE49-F238E27FC236}">
                <a16:creationId xmlns:a16="http://schemas.microsoft.com/office/drawing/2014/main" id="{F38F889E-F943-F5D2-EA8B-1A9EF9776869}"/>
              </a:ext>
            </a:extLst>
          </p:cNvPr>
          <p:cNvSpPr>
            <a:spLocks noChangeArrowheads="1"/>
          </p:cNvSpPr>
          <p:nvPr/>
        </p:nvSpPr>
        <p:spPr bwMode="auto">
          <a:xfrm>
            <a:off x="3803715" y="1994385"/>
            <a:ext cx="3631919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53A2A0E8-6618-5F30-A746-C65189DA78F0}"/>
              </a:ext>
            </a:extLst>
          </p:cNvPr>
          <p:cNvGraphicFramePr>
            <a:graphicFrameLocks noChangeAspect="1"/>
          </p:cNvGraphicFramePr>
          <p:nvPr>
            <p:extLst>
              <p:ext uri="{D42A27DB-BD31-4B8C-83A1-F6EECF244321}">
                <p14:modId xmlns:p14="http://schemas.microsoft.com/office/powerpoint/2010/main" val="3776184709"/>
              </p:ext>
            </p:extLst>
          </p:nvPr>
        </p:nvGraphicFramePr>
        <p:xfrm>
          <a:off x="3803715" y="1994386"/>
          <a:ext cx="4060814" cy="2657742"/>
        </p:xfrm>
        <a:graphic>
          <a:graphicData uri="http://schemas.openxmlformats.org/presentationml/2006/ole">
            <mc:AlternateContent xmlns:mc="http://schemas.openxmlformats.org/markup-compatibility/2006">
              <mc:Choice xmlns:v="urn:schemas-microsoft-com:vml" Requires="v">
                <p:oleObj name="Worksheet" showAsIcon="1" r:id="rId2" imgW="831240" imgH="540000" progId="Excel.Sheet.12">
                  <p:embed/>
                </p:oleObj>
              </mc:Choice>
              <mc:Fallback>
                <p:oleObj name="Worksheet" showAsIcon="1" r:id="rId2" imgW="831240" imgH="540000" progId="Excel.Sheet.12">
                  <p:embed/>
                  <p:pic>
                    <p:nvPicPr>
                      <p:cNvPr id="0" name="Object 1"/>
                      <p:cNvPicPr>
                        <a:picLocks noChangeAspect="1" noChangeArrowheads="1"/>
                      </p:cNvPicPr>
                      <p:nvPr/>
                    </p:nvPicPr>
                    <p:blipFill>
                      <a:blip r:embed="rId3"/>
                      <a:srcRect/>
                      <a:stretch>
                        <a:fillRect/>
                      </a:stretch>
                    </p:blipFill>
                    <p:spPr bwMode="auto">
                      <a:xfrm>
                        <a:off x="3803715" y="1994386"/>
                        <a:ext cx="4060814" cy="2657742"/>
                      </a:xfrm>
                      <a:prstGeom prst="rect">
                        <a:avLst/>
                      </a:prstGeom>
                      <a:noFill/>
                    </p:spPr>
                  </p:pic>
                </p:oleObj>
              </mc:Fallback>
            </mc:AlternateContent>
          </a:graphicData>
        </a:graphic>
      </p:graphicFrame>
    </p:spTree>
    <p:extLst>
      <p:ext uri="{BB962C8B-B14F-4D97-AF65-F5344CB8AC3E}">
        <p14:creationId xmlns:p14="http://schemas.microsoft.com/office/powerpoint/2010/main" val="1516401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1DDDE-3BF7-8B03-2B04-83DF8DB1E0FC}"/>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8B364BF9-4367-2CE0-2FBB-E8236B2EF015}"/>
              </a:ext>
            </a:extLst>
          </p:cNvPr>
          <p:cNvSpPr>
            <a:spLocks noGrp="1"/>
          </p:cNvSpPr>
          <p:nvPr>
            <p:ph idx="1"/>
          </p:nvPr>
        </p:nvSpPr>
        <p:spPr/>
        <p:txBody>
          <a:bodyPr>
            <a:normAutofit/>
          </a:bodyPr>
          <a:lstStyle/>
          <a:p>
            <a:pPr marL="0" indent="0">
              <a:buNone/>
            </a:pPr>
            <a:r>
              <a:rPr lang="en-US" sz="2400" dirty="0"/>
              <a:t>The Pharmacy Management System is implemented using HTML as front end and PHP, MySQL in the back end. This system can serve as very good platform for pharmacy admins with the stock details displayed. Here admin can login to add medicines, suppliers and sales details of customers for keeping track of sales in the pharmaceutical store. Further this system can be used by many pharmacy retail shops.</a:t>
            </a:r>
          </a:p>
        </p:txBody>
      </p:sp>
    </p:spTree>
    <p:extLst>
      <p:ext uri="{BB962C8B-B14F-4D97-AF65-F5344CB8AC3E}">
        <p14:creationId xmlns:p14="http://schemas.microsoft.com/office/powerpoint/2010/main" val="1454693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3A4BB-0589-C03B-2CF0-634C73E89F3A}"/>
              </a:ext>
            </a:extLst>
          </p:cNvPr>
          <p:cNvSpPr>
            <a:spLocks noGrp="1"/>
          </p:cNvSpPr>
          <p:nvPr>
            <p:ph type="title"/>
          </p:nvPr>
        </p:nvSpPr>
        <p:spPr/>
        <p:txBody>
          <a:bodyPr/>
          <a:lstStyle/>
          <a:p>
            <a:r>
              <a:rPr lang="en-US" b="1" dirty="0"/>
              <a:t>Introduction</a:t>
            </a:r>
          </a:p>
        </p:txBody>
      </p:sp>
      <p:sp>
        <p:nvSpPr>
          <p:cNvPr id="3" name="Content Placeholder 2">
            <a:extLst>
              <a:ext uri="{FF2B5EF4-FFF2-40B4-BE49-F238E27FC236}">
                <a16:creationId xmlns:a16="http://schemas.microsoft.com/office/drawing/2014/main" id="{3F00175A-D473-6410-EFB0-0651C5E76299}"/>
              </a:ext>
            </a:extLst>
          </p:cNvPr>
          <p:cNvSpPr>
            <a:spLocks noGrp="1"/>
          </p:cNvSpPr>
          <p:nvPr>
            <p:ph idx="1"/>
          </p:nvPr>
        </p:nvSpPr>
        <p:spPr/>
        <p:txBody>
          <a:bodyPr/>
          <a:lstStyle/>
          <a:p>
            <a:pPr marL="0" indent="0">
              <a:buNone/>
            </a:pPr>
            <a:r>
              <a:rPr lang="en-US" dirty="0"/>
              <a:t>The main aim of the project is to apply technology is supporting the pharmacist and the store to reduce the human effort on searching and automation of the billing. Medical information system is a client/server  based application . An Interactive application for managing both stock and billing which helps in maintaining the records of the medicine, the users and store details and also reduce the work of searching the medicine.</a:t>
            </a:r>
          </a:p>
        </p:txBody>
      </p:sp>
    </p:spTree>
    <p:extLst>
      <p:ext uri="{BB962C8B-B14F-4D97-AF65-F5344CB8AC3E}">
        <p14:creationId xmlns:p14="http://schemas.microsoft.com/office/powerpoint/2010/main" val="2345537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FB2D8-7652-DED1-FCF1-484B35C008BF}"/>
              </a:ext>
            </a:extLst>
          </p:cNvPr>
          <p:cNvSpPr>
            <a:spLocks noGrp="1"/>
          </p:cNvSpPr>
          <p:nvPr>
            <p:ph type="title"/>
          </p:nvPr>
        </p:nvSpPr>
        <p:spPr/>
        <p:txBody>
          <a:bodyPr/>
          <a:lstStyle/>
          <a:p>
            <a:r>
              <a:rPr lang="en-US" b="1" dirty="0"/>
              <a:t>Goals</a:t>
            </a:r>
          </a:p>
        </p:txBody>
      </p:sp>
      <p:sp>
        <p:nvSpPr>
          <p:cNvPr id="3" name="Content Placeholder 2">
            <a:extLst>
              <a:ext uri="{FF2B5EF4-FFF2-40B4-BE49-F238E27FC236}">
                <a16:creationId xmlns:a16="http://schemas.microsoft.com/office/drawing/2014/main" id="{C46B8078-3C3C-D2E0-2EF8-14602AE3D6A7}"/>
              </a:ext>
            </a:extLst>
          </p:cNvPr>
          <p:cNvSpPr>
            <a:spLocks noGrp="1"/>
          </p:cNvSpPr>
          <p:nvPr>
            <p:ph idx="1"/>
          </p:nvPr>
        </p:nvSpPr>
        <p:spPr/>
        <p:txBody>
          <a:bodyPr>
            <a:normAutofit/>
          </a:bodyPr>
          <a:lstStyle/>
          <a:p>
            <a:pPr>
              <a:buFont typeface="Wingdings" panose="05000000000000000000" pitchFamily="2" charset="2"/>
              <a:buChar char="Ø"/>
            </a:pPr>
            <a:endParaRPr lang="en-US" dirty="0"/>
          </a:p>
          <a:p>
            <a:pPr marR="0" lvl="0" fontAlgn="base">
              <a:lnSpc>
                <a:spcPct val="103000"/>
              </a:lnSpc>
              <a:spcBef>
                <a:spcPts val="0"/>
              </a:spcBef>
              <a:spcAft>
                <a:spcPts val="60"/>
              </a:spcAft>
              <a:buClr>
                <a:srgbClr val="000000"/>
              </a:buClr>
              <a:buSzPts val="1100"/>
              <a:buFont typeface="Wingdings" panose="05000000000000000000" pitchFamily="2" charset="2"/>
              <a:buChar char="Ø"/>
            </a:pPr>
            <a:r>
              <a:rPr lang="en-US"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Admin can login through the webpage. </a:t>
            </a:r>
          </a:p>
          <a:p>
            <a:pPr marR="0" lvl="0" fontAlgn="base">
              <a:lnSpc>
                <a:spcPct val="103000"/>
              </a:lnSpc>
              <a:spcBef>
                <a:spcPts val="0"/>
              </a:spcBef>
              <a:spcAft>
                <a:spcPts val="60"/>
              </a:spcAft>
              <a:buClr>
                <a:srgbClr val="000000"/>
              </a:buClr>
              <a:buSzPts val="1100"/>
              <a:buFont typeface="Wingdings" panose="05000000000000000000" pitchFamily="2" charset="2"/>
              <a:buChar char="Ø"/>
            </a:pPr>
            <a:r>
              <a:rPr lang="en-US"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Admin can view the stock details. </a:t>
            </a:r>
          </a:p>
          <a:p>
            <a:pPr marR="0" lvl="0" fontAlgn="base">
              <a:lnSpc>
                <a:spcPct val="103000"/>
              </a:lnSpc>
              <a:spcBef>
                <a:spcPts val="0"/>
              </a:spcBef>
              <a:spcAft>
                <a:spcPts val="60"/>
              </a:spcAft>
              <a:buClr>
                <a:srgbClr val="000000"/>
              </a:buClr>
              <a:buSzPts val="1100"/>
              <a:buFont typeface="Wingdings" panose="05000000000000000000" pitchFamily="2" charset="2"/>
              <a:buChar char="Ø"/>
            </a:pPr>
            <a:r>
              <a:rPr lang="en-US"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Inventory of medicines in the pharmacy can be inserted into the database. </a:t>
            </a:r>
          </a:p>
          <a:p>
            <a:pPr marR="0" lvl="0" fontAlgn="base">
              <a:lnSpc>
                <a:spcPct val="103000"/>
              </a:lnSpc>
              <a:spcBef>
                <a:spcPts val="0"/>
              </a:spcBef>
              <a:spcAft>
                <a:spcPts val="60"/>
              </a:spcAft>
              <a:buClr>
                <a:srgbClr val="000000"/>
              </a:buClr>
              <a:buSzPts val="1100"/>
              <a:buFont typeface="Wingdings" panose="05000000000000000000" pitchFamily="2" charset="2"/>
              <a:buChar char="Ø"/>
            </a:pPr>
            <a:r>
              <a:rPr lang="en-US"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Admin can add new medicines and supplies. </a:t>
            </a:r>
          </a:p>
          <a:p>
            <a:pPr marR="0" lvl="0" fontAlgn="base">
              <a:lnSpc>
                <a:spcPct val="103000"/>
              </a:lnSpc>
              <a:spcBef>
                <a:spcPts val="0"/>
              </a:spcBef>
              <a:spcAft>
                <a:spcPts val="60"/>
              </a:spcAft>
              <a:buClr>
                <a:srgbClr val="000000"/>
              </a:buClr>
              <a:buSzPts val="1100"/>
              <a:buFont typeface="Wingdings" panose="05000000000000000000" pitchFamily="2" charset="2"/>
              <a:buChar char="Ø"/>
            </a:pPr>
            <a:r>
              <a:rPr lang="en-US"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Admin can edit/delete stock details. </a:t>
            </a:r>
          </a:p>
          <a:p>
            <a:pPr marR="0" lvl="0" fontAlgn="base">
              <a:lnSpc>
                <a:spcPct val="103000"/>
              </a:lnSpc>
              <a:spcBef>
                <a:spcPts val="0"/>
              </a:spcBef>
              <a:spcAft>
                <a:spcPts val="1200"/>
              </a:spcAft>
              <a:buClr>
                <a:srgbClr val="000000"/>
              </a:buClr>
              <a:buSzPts val="1100"/>
              <a:buFont typeface="Wingdings" panose="05000000000000000000" pitchFamily="2" charset="2"/>
              <a:buChar char="Ø"/>
            </a:pPr>
            <a:r>
              <a:rPr lang="en-US"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Admin can enter customers and sales details. </a:t>
            </a:r>
          </a:p>
          <a:p>
            <a:pPr>
              <a:buFont typeface="Wingdings" panose="05000000000000000000" pitchFamily="2" charset="2"/>
              <a:buChar char="Ø"/>
            </a:pPr>
            <a:endParaRPr lang="en-US" dirty="0"/>
          </a:p>
        </p:txBody>
      </p:sp>
    </p:spTree>
    <p:extLst>
      <p:ext uri="{BB962C8B-B14F-4D97-AF65-F5344CB8AC3E}">
        <p14:creationId xmlns:p14="http://schemas.microsoft.com/office/powerpoint/2010/main" val="2124999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7A2D3-DF88-787A-E668-6E0FCAB662B5}"/>
              </a:ext>
            </a:extLst>
          </p:cNvPr>
          <p:cNvSpPr>
            <a:spLocks noGrp="1"/>
          </p:cNvSpPr>
          <p:nvPr>
            <p:ph type="title"/>
          </p:nvPr>
        </p:nvSpPr>
        <p:spPr/>
        <p:txBody>
          <a:bodyPr/>
          <a:lstStyle/>
          <a:p>
            <a:r>
              <a:rPr lang="en-US" b="1" dirty="0"/>
              <a:t>Objectives</a:t>
            </a:r>
          </a:p>
        </p:txBody>
      </p:sp>
      <p:sp>
        <p:nvSpPr>
          <p:cNvPr id="3" name="Content Placeholder 2">
            <a:extLst>
              <a:ext uri="{FF2B5EF4-FFF2-40B4-BE49-F238E27FC236}">
                <a16:creationId xmlns:a16="http://schemas.microsoft.com/office/drawing/2014/main" id="{9CF52ADA-D932-39EA-2F89-026A6412F1E4}"/>
              </a:ext>
            </a:extLst>
          </p:cNvPr>
          <p:cNvSpPr>
            <a:spLocks noGrp="1"/>
          </p:cNvSpPr>
          <p:nvPr>
            <p:ph idx="1"/>
          </p:nvPr>
        </p:nvSpPr>
        <p:spPr/>
        <p:txBody>
          <a:bodyPr/>
          <a:lstStyle/>
          <a:p>
            <a:pPr marR="0" lvl="0" fontAlgn="base">
              <a:lnSpc>
                <a:spcPct val="103000"/>
              </a:lnSpc>
              <a:spcBef>
                <a:spcPts val="0"/>
              </a:spcBef>
              <a:spcAft>
                <a:spcPts val="60"/>
              </a:spcAft>
              <a:buClr>
                <a:srgbClr val="000000"/>
              </a:buClr>
              <a:buSzPts val="1100"/>
              <a:buFont typeface="Wingdings" panose="05000000000000000000" pitchFamily="2" charset="2"/>
              <a:buChar char="Ø"/>
            </a:pPr>
            <a:r>
              <a:rPr lang="en-US" sz="2400"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To easily maintain stocks in the pharmaceutical store.</a:t>
            </a:r>
            <a:r>
              <a:rPr lang="en-US" sz="2400" b="1"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 </a:t>
            </a:r>
            <a:endParaRPr lang="en-US" sz="2400"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R="0" lvl="0" fontAlgn="base">
              <a:lnSpc>
                <a:spcPct val="103000"/>
              </a:lnSpc>
              <a:spcBef>
                <a:spcPts val="0"/>
              </a:spcBef>
              <a:spcAft>
                <a:spcPts val="60"/>
              </a:spcAft>
              <a:buClr>
                <a:srgbClr val="000000"/>
              </a:buClr>
              <a:buSzPts val="1100"/>
              <a:buFont typeface="Wingdings" panose="05000000000000000000" pitchFamily="2" charset="2"/>
              <a:buChar char="Ø"/>
            </a:pPr>
            <a:r>
              <a:rPr lang="en-US" sz="2400"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To keep track of sales.</a:t>
            </a:r>
            <a:r>
              <a:rPr lang="en-US" sz="2400" b="1"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 </a:t>
            </a:r>
            <a:endParaRPr lang="en-US" sz="2400"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R="0" lvl="0" fontAlgn="base">
              <a:lnSpc>
                <a:spcPct val="103000"/>
              </a:lnSpc>
              <a:spcBef>
                <a:spcPts val="0"/>
              </a:spcBef>
              <a:spcAft>
                <a:spcPts val="60"/>
              </a:spcAft>
              <a:buClr>
                <a:srgbClr val="000000"/>
              </a:buClr>
              <a:buSzPts val="1100"/>
              <a:buFont typeface="Wingdings" panose="05000000000000000000" pitchFamily="2" charset="2"/>
              <a:buChar char="Ø"/>
            </a:pPr>
            <a:r>
              <a:rPr lang="en-US" sz="2400"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To keep track of medicines and their suppliers.</a:t>
            </a:r>
            <a:r>
              <a:rPr lang="en-US" sz="2400" b="1"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 </a:t>
            </a:r>
            <a:endParaRPr lang="en-US" sz="2400"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R="0" lvl="0" fontAlgn="base">
              <a:lnSpc>
                <a:spcPct val="103000"/>
              </a:lnSpc>
              <a:spcBef>
                <a:spcPts val="0"/>
              </a:spcBef>
              <a:spcAft>
                <a:spcPts val="60"/>
              </a:spcAft>
              <a:buClr>
                <a:srgbClr val="000000"/>
              </a:buClr>
              <a:buSzPts val="1100"/>
              <a:buFont typeface="Wingdings" panose="05000000000000000000" pitchFamily="2" charset="2"/>
              <a:buChar char="Ø"/>
            </a:pPr>
            <a:r>
              <a:rPr lang="en-US" sz="2400"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To keep track of customer details</a:t>
            </a:r>
            <a:r>
              <a:rPr lang="en-US" sz="2400" b="1"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 </a:t>
            </a:r>
            <a:endParaRPr lang="en-US" sz="2400"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R="0" lvl="0" fontAlgn="base">
              <a:lnSpc>
                <a:spcPct val="103000"/>
              </a:lnSpc>
              <a:spcBef>
                <a:spcPts val="0"/>
              </a:spcBef>
              <a:spcAft>
                <a:spcPts val="1210"/>
              </a:spcAft>
              <a:buClr>
                <a:srgbClr val="000000"/>
              </a:buClr>
              <a:buSzPts val="1100"/>
              <a:buFont typeface="Wingdings" panose="05000000000000000000" pitchFamily="2" charset="2"/>
              <a:buChar char="Ø"/>
            </a:pPr>
            <a:r>
              <a:rPr lang="en-US" sz="2400"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To reduce paperwork.</a:t>
            </a:r>
            <a:r>
              <a:rPr lang="en-US" sz="2400" b="1"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 </a:t>
            </a:r>
            <a:endParaRPr lang="en-US" sz="2400" u="none" strike="noStrike" dirty="0">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0" indent="0">
              <a:buNone/>
            </a:pPr>
            <a:endParaRPr lang="en-US" dirty="0"/>
          </a:p>
        </p:txBody>
      </p:sp>
    </p:spTree>
    <p:extLst>
      <p:ext uri="{BB962C8B-B14F-4D97-AF65-F5344CB8AC3E}">
        <p14:creationId xmlns:p14="http://schemas.microsoft.com/office/powerpoint/2010/main" val="1013343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3FDE3-2161-8CF3-3DEE-C84A260F6531}"/>
              </a:ext>
            </a:extLst>
          </p:cNvPr>
          <p:cNvSpPr>
            <a:spLocks noGrp="1"/>
          </p:cNvSpPr>
          <p:nvPr>
            <p:ph type="title"/>
          </p:nvPr>
        </p:nvSpPr>
        <p:spPr/>
        <p:txBody>
          <a:bodyPr/>
          <a:lstStyle/>
          <a:p>
            <a:r>
              <a:rPr lang="en-US" b="1" dirty="0"/>
              <a:t>Software Context</a:t>
            </a:r>
          </a:p>
        </p:txBody>
      </p:sp>
      <p:sp>
        <p:nvSpPr>
          <p:cNvPr id="3" name="Content Placeholder 2">
            <a:extLst>
              <a:ext uri="{FF2B5EF4-FFF2-40B4-BE49-F238E27FC236}">
                <a16:creationId xmlns:a16="http://schemas.microsoft.com/office/drawing/2014/main" id="{4427E628-FEC5-05AA-7100-230A5F977F80}"/>
              </a:ext>
            </a:extLst>
          </p:cNvPr>
          <p:cNvSpPr>
            <a:spLocks noGrp="1"/>
          </p:cNvSpPr>
          <p:nvPr>
            <p:ph idx="1"/>
          </p:nvPr>
        </p:nvSpPr>
        <p:spPr/>
        <p:txBody>
          <a:bodyPr>
            <a:normAutofit/>
          </a:bodyPr>
          <a:lstStyle/>
          <a:p>
            <a:pPr marL="342900" marR="0" lvl="0" indent="-342900">
              <a:buFont typeface="Symbol" panose="05050102010706020507" pitchFamily="18" charset="2"/>
              <a:buChar char=""/>
            </a:pPr>
            <a:r>
              <a:rPr lang="en-US" sz="2400" dirty="0">
                <a:effectLst/>
                <a:latin typeface="Times New Roman" panose="02020603050405020304" pitchFamily="18" charset="0"/>
                <a:ea typeface="Times New Roman" panose="02020603050405020304" pitchFamily="18" charset="0"/>
              </a:rPr>
              <a:t>Database: phpMyAdmin</a:t>
            </a:r>
          </a:p>
          <a:p>
            <a:pPr marL="342900" marR="0" lvl="0" indent="-342900">
              <a:buFont typeface="Symbol" panose="05050102010706020507" pitchFamily="18" charset="2"/>
              <a:buChar char=""/>
            </a:pPr>
            <a:r>
              <a:rPr lang="en-US" sz="2400" dirty="0">
                <a:effectLst/>
                <a:latin typeface="Times New Roman" panose="02020603050405020304" pitchFamily="18" charset="0"/>
                <a:ea typeface="Times New Roman" panose="02020603050405020304" pitchFamily="18" charset="0"/>
              </a:rPr>
              <a:t>User Interface: Google Chrome</a:t>
            </a:r>
          </a:p>
          <a:p>
            <a:pPr marL="342900" marR="0" lvl="0" indent="-342900">
              <a:buFont typeface="Symbol" panose="05050102010706020507" pitchFamily="18" charset="2"/>
              <a:buChar char=""/>
            </a:pPr>
            <a:r>
              <a:rPr lang="en-US" sz="2400" dirty="0">
                <a:effectLst/>
                <a:latin typeface="Times New Roman" panose="02020603050405020304" pitchFamily="18" charset="0"/>
                <a:ea typeface="Times New Roman" panose="02020603050405020304" pitchFamily="18" charset="0"/>
              </a:rPr>
              <a:t>Server: XAMPP Server</a:t>
            </a:r>
          </a:p>
          <a:p>
            <a:pPr marL="342900" marR="0" lvl="0" indent="-342900">
              <a:buFont typeface="Symbol" panose="05050102010706020507" pitchFamily="18" charset="2"/>
              <a:buChar char=""/>
            </a:pPr>
            <a:r>
              <a:rPr lang="en-US" sz="2400" dirty="0">
                <a:effectLst/>
                <a:latin typeface="Times New Roman" panose="02020603050405020304" pitchFamily="18" charset="0"/>
                <a:ea typeface="Times New Roman" panose="02020603050405020304" pitchFamily="18" charset="0"/>
              </a:rPr>
              <a:t>Front End Design: HTML</a:t>
            </a:r>
          </a:p>
          <a:p>
            <a:pPr marL="342900" marR="0" lvl="0" indent="-342900">
              <a:buFont typeface="Symbol" panose="05050102010706020507" pitchFamily="18" charset="2"/>
              <a:buChar char=""/>
            </a:pPr>
            <a:r>
              <a:rPr lang="en-US" sz="2400" dirty="0">
                <a:effectLst/>
                <a:latin typeface="Times New Roman" panose="02020603050405020304" pitchFamily="18" charset="0"/>
                <a:ea typeface="Times New Roman" panose="02020603050405020304" pitchFamily="18" charset="0"/>
              </a:rPr>
              <a:t>Back End Design: </a:t>
            </a:r>
            <a:r>
              <a:rPr lang="en-US" sz="2400" dirty="0" err="1">
                <a:effectLst/>
                <a:latin typeface="Times New Roman" panose="02020603050405020304" pitchFamily="18" charset="0"/>
                <a:ea typeface="Times New Roman" panose="02020603050405020304" pitchFamily="18" charset="0"/>
              </a:rPr>
              <a:t>php</a:t>
            </a:r>
            <a:endParaRPr lang="en-US" sz="2400" dirty="0">
              <a:effectLst/>
              <a:latin typeface="Times New Roman" panose="02020603050405020304" pitchFamily="18" charset="0"/>
              <a:ea typeface="Times New Roman" panose="02020603050405020304" pitchFamily="18" charset="0"/>
            </a:endParaRPr>
          </a:p>
          <a:p>
            <a:pPr marL="342900" marR="0" lvl="0" indent="-342900">
              <a:buFont typeface="Symbol" panose="05050102010706020507" pitchFamily="18" charset="2"/>
              <a:buChar char=""/>
            </a:pPr>
            <a:r>
              <a:rPr lang="en-US" sz="2400" dirty="0">
                <a:effectLst/>
                <a:latin typeface="Times New Roman" panose="02020603050405020304" pitchFamily="18" charset="0"/>
                <a:ea typeface="Times New Roman" panose="02020603050405020304" pitchFamily="18" charset="0"/>
              </a:rPr>
              <a:t>Code Developing Software: </a:t>
            </a:r>
            <a:r>
              <a:rPr lang="en-US" sz="2400" dirty="0" err="1">
                <a:effectLst/>
                <a:latin typeface="Times New Roman" panose="02020603050405020304" pitchFamily="18" charset="0"/>
                <a:ea typeface="Times New Roman" panose="02020603050405020304" pitchFamily="18" charset="0"/>
              </a:rPr>
              <a:t>phpstorm</a:t>
            </a:r>
            <a:endParaRPr lang="en-US" sz="2400" dirty="0">
              <a:effectLst/>
              <a:latin typeface="Times New Roman" panose="02020603050405020304" pitchFamily="18" charset="0"/>
              <a:ea typeface="Times New Roman" panose="02020603050405020304" pitchFamily="18" charset="0"/>
            </a:endParaRPr>
          </a:p>
          <a:p>
            <a:endParaRPr lang="en-US" sz="2400" dirty="0"/>
          </a:p>
        </p:txBody>
      </p:sp>
    </p:spTree>
    <p:extLst>
      <p:ext uri="{BB962C8B-B14F-4D97-AF65-F5344CB8AC3E}">
        <p14:creationId xmlns:p14="http://schemas.microsoft.com/office/powerpoint/2010/main" val="14678025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35B8F-BD14-4F24-F234-63A48B09BBF4}"/>
              </a:ext>
            </a:extLst>
          </p:cNvPr>
          <p:cNvSpPr>
            <a:spLocks noGrp="1"/>
          </p:cNvSpPr>
          <p:nvPr>
            <p:ph type="title"/>
          </p:nvPr>
        </p:nvSpPr>
        <p:spPr/>
        <p:txBody>
          <a:bodyPr/>
          <a:lstStyle/>
          <a:p>
            <a:r>
              <a:rPr lang="en-US" dirty="0"/>
              <a:t>Software Requirements</a:t>
            </a:r>
          </a:p>
        </p:txBody>
      </p:sp>
      <p:graphicFrame>
        <p:nvGraphicFramePr>
          <p:cNvPr id="7" name="Content Placeholder 6">
            <a:extLst>
              <a:ext uri="{FF2B5EF4-FFF2-40B4-BE49-F238E27FC236}">
                <a16:creationId xmlns:a16="http://schemas.microsoft.com/office/drawing/2014/main" id="{C77BB9C2-B996-83BA-2AEC-9F2BED5FCB29}"/>
              </a:ext>
            </a:extLst>
          </p:cNvPr>
          <p:cNvGraphicFramePr>
            <a:graphicFrameLocks noGrp="1" noChangeAspect="1"/>
          </p:cNvGraphicFramePr>
          <p:nvPr>
            <p:ph idx="1"/>
            <p:extLst>
              <p:ext uri="{D42A27DB-BD31-4B8C-83A1-F6EECF244321}">
                <p14:modId xmlns:p14="http://schemas.microsoft.com/office/powerpoint/2010/main" val="3863846512"/>
              </p:ext>
            </p:extLst>
          </p:nvPr>
        </p:nvGraphicFramePr>
        <p:xfrm>
          <a:off x="3948753" y="2230993"/>
          <a:ext cx="3421038" cy="2951835"/>
        </p:xfrm>
        <a:graphic>
          <a:graphicData uri="http://schemas.openxmlformats.org/presentationml/2006/ole">
            <mc:AlternateContent xmlns:mc="http://schemas.openxmlformats.org/markup-compatibility/2006">
              <mc:Choice xmlns:v="urn:schemas-microsoft-com:vml" Requires="v">
                <p:oleObj name="Acrobat Document" showAsIcon="1" r:id="rId2" imgW="914400" imgH="788848" progId="Acrobat.Document.DC">
                  <p:embed/>
                </p:oleObj>
              </mc:Choice>
              <mc:Fallback>
                <p:oleObj name="Acrobat Document" showAsIcon="1" r:id="rId2" imgW="914400" imgH="788848" progId="Acrobat.Document.DC">
                  <p:embed/>
                  <p:pic>
                    <p:nvPicPr>
                      <p:cNvPr id="0" name=""/>
                      <p:cNvPicPr/>
                      <p:nvPr/>
                    </p:nvPicPr>
                    <p:blipFill>
                      <a:blip r:embed="rId3"/>
                      <a:stretch>
                        <a:fillRect/>
                      </a:stretch>
                    </p:blipFill>
                    <p:spPr>
                      <a:xfrm>
                        <a:off x="3948753" y="2230993"/>
                        <a:ext cx="3421038" cy="2951835"/>
                      </a:xfrm>
                      <a:prstGeom prst="rect">
                        <a:avLst/>
                      </a:prstGeom>
                    </p:spPr>
                  </p:pic>
                </p:oleObj>
              </mc:Fallback>
            </mc:AlternateContent>
          </a:graphicData>
        </a:graphic>
      </p:graphicFrame>
    </p:spTree>
    <p:extLst>
      <p:ext uri="{BB962C8B-B14F-4D97-AF65-F5344CB8AC3E}">
        <p14:creationId xmlns:p14="http://schemas.microsoft.com/office/powerpoint/2010/main" val="654481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E3865-863B-FA7B-EDF7-B666B431A110}"/>
              </a:ext>
            </a:extLst>
          </p:cNvPr>
          <p:cNvSpPr>
            <a:spLocks noGrp="1"/>
          </p:cNvSpPr>
          <p:nvPr>
            <p:ph type="title"/>
          </p:nvPr>
        </p:nvSpPr>
        <p:spPr/>
        <p:txBody>
          <a:bodyPr/>
          <a:lstStyle/>
          <a:p>
            <a:r>
              <a:rPr lang="en-US" b="1" dirty="0"/>
              <a:t>User Interface: HTML</a:t>
            </a:r>
          </a:p>
        </p:txBody>
      </p:sp>
      <p:sp>
        <p:nvSpPr>
          <p:cNvPr id="3" name="Content Placeholder 2">
            <a:extLst>
              <a:ext uri="{FF2B5EF4-FFF2-40B4-BE49-F238E27FC236}">
                <a16:creationId xmlns:a16="http://schemas.microsoft.com/office/drawing/2014/main" id="{4FD0570E-DB4A-E20B-C1D6-E95D0C479DAD}"/>
              </a:ext>
            </a:extLst>
          </p:cNvPr>
          <p:cNvSpPr>
            <a:spLocks noGrp="1"/>
          </p:cNvSpPr>
          <p:nvPr>
            <p:ph idx="1"/>
          </p:nvPr>
        </p:nvSpPr>
        <p:spPr/>
        <p:txBody>
          <a:bodyPr>
            <a:normAutofit fontScale="92500" lnSpcReduction="20000"/>
          </a:bodyPr>
          <a:lstStyle/>
          <a:p>
            <a:pPr marL="0" indent="0">
              <a:buNone/>
            </a:pPr>
            <a:r>
              <a:rPr lang="en-US" sz="2400" dirty="0"/>
              <a:t>The user interface in the industrial design field of human-computer interaction in the space where interaction between humans and machine occur. The goal of this interactions is to allow effective operations and control of the machine from the human end, whilst the machine simultaneously feeds back information the aids the operators decision making process. In this particular  project, we used HTML as user interface tool. The main goal of this HTML user interface design is to produce a user interface which makes it easy efficient, and enjoyable to  a machine in the way which produces the desired result. This generally means that the operator needs to provide minimal input to achieve the desired output, and  also that the machine minimizes undesired outputs to the human.</a:t>
            </a:r>
          </a:p>
        </p:txBody>
      </p:sp>
    </p:spTree>
    <p:extLst>
      <p:ext uri="{BB962C8B-B14F-4D97-AF65-F5344CB8AC3E}">
        <p14:creationId xmlns:p14="http://schemas.microsoft.com/office/powerpoint/2010/main" val="3189877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89CE2-79FB-CB15-F891-11C283703883}"/>
              </a:ext>
            </a:extLst>
          </p:cNvPr>
          <p:cNvSpPr>
            <a:spLocks noGrp="1"/>
          </p:cNvSpPr>
          <p:nvPr>
            <p:ph type="title"/>
          </p:nvPr>
        </p:nvSpPr>
        <p:spPr/>
        <p:txBody>
          <a:bodyPr/>
          <a:lstStyle/>
          <a:p>
            <a:r>
              <a:rPr lang="en-US" b="1" dirty="0"/>
              <a:t>Overview of MySQL</a:t>
            </a:r>
          </a:p>
        </p:txBody>
      </p:sp>
      <p:sp>
        <p:nvSpPr>
          <p:cNvPr id="3" name="Content Placeholder 2">
            <a:extLst>
              <a:ext uri="{FF2B5EF4-FFF2-40B4-BE49-F238E27FC236}">
                <a16:creationId xmlns:a16="http://schemas.microsoft.com/office/drawing/2014/main" id="{B9765B56-7C17-02F2-D217-0B2AEFBAECC7}"/>
              </a:ext>
            </a:extLst>
          </p:cNvPr>
          <p:cNvSpPr>
            <a:spLocks noGrp="1"/>
          </p:cNvSpPr>
          <p:nvPr>
            <p:ph idx="1"/>
          </p:nvPr>
        </p:nvSpPr>
        <p:spPr/>
        <p:txBody>
          <a:bodyPr>
            <a:normAutofit/>
          </a:bodyPr>
          <a:lstStyle/>
          <a:p>
            <a:pPr marL="0" indent="0">
              <a:buNone/>
            </a:pPr>
            <a:r>
              <a:rPr lang="en-US" sz="2400" dirty="0"/>
              <a:t>MySQL is an open-source relational database management system that works on many platforms. It provides multi-user access to support many storage engines and is backed by Oracle. So, you can buy commercial license version from oracle to get premium support services. In this particular project, we need to implement mainly the two mentioned concepts such as </a:t>
            </a:r>
          </a:p>
          <a:p>
            <a:pPr marL="571500" indent="-571500">
              <a:buFont typeface="+mj-lt"/>
              <a:buAutoNum type="romanLcPeriod"/>
            </a:pPr>
            <a:r>
              <a:rPr lang="en-US" sz="2400" dirty="0"/>
              <a:t>Stored procedure</a:t>
            </a:r>
          </a:p>
          <a:p>
            <a:pPr marL="571500" indent="-571500">
              <a:buFont typeface="+mj-lt"/>
              <a:buAutoNum type="romanLcPeriod"/>
            </a:pPr>
            <a:r>
              <a:rPr lang="en-US" sz="2400" dirty="0"/>
              <a:t>Triggers</a:t>
            </a:r>
          </a:p>
        </p:txBody>
      </p:sp>
    </p:spTree>
    <p:extLst>
      <p:ext uri="{BB962C8B-B14F-4D97-AF65-F5344CB8AC3E}">
        <p14:creationId xmlns:p14="http://schemas.microsoft.com/office/powerpoint/2010/main" val="2584693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3E9AF-7C7A-853A-8B82-ABACA0EDA39D}"/>
              </a:ext>
            </a:extLst>
          </p:cNvPr>
          <p:cNvSpPr>
            <a:spLocks noGrp="1"/>
          </p:cNvSpPr>
          <p:nvPr>
            <p:ph type="title"/>
          </p:nvPr>
        </p:nvSpPr>
        <p:spPr/>
        <p:txBody>
          <a:bodyPr/>
          <a:lstStyle/>
          <a:p>
            <a:r>
              <a:rPr lang="en-US" b="1" dirty="0"/>
              <a:t>Stored Procedures</a:t>
            </a:r>
          </a:p>
        </p:txBody>
      </p:sp>
      <p:sp>
        <p:nvSpPr>
          <p:cNvPr id="3" name="Content Placeholder 2">
            <a:extLst>
              <a:ext uri="{FF2B5EF4-FFF2-40B4-BE49-F238E27FC236}">
                <a16:creationId xmlns:a16="http://schemas.microsoft.com/office/drawing/2014/main" id="{C0B599A8-9967-6857-2C8D-535B557D7D2C}"/>
              </a:ext>
            </a:extLst>
          </p:cNvPr>
          <p:cNvSpPr>
            <a:spLocks noGrp="1"/>
          </p:cNvSpPr>
          <p:nvPr>
            <p:ph idx="1"/>
          </p:nvPr>
        </p:nvSpPr>
        <p:spPr/>
        <p:txBody>
          <a:bodyPr>
            <a:normAutofit/>
          </a:bodyPr>
          <a:lstStyle/>
          <a:p>
            <a:pPr marL="0" indent="0">
              <a:buNone/>
            </a:pPr>
            <a:r>
              <a:rPr lang="en-US" sz="2400" dirty="0"/>
              <a:t>A stored procedure is a set of structured Query Language(SQL) statements with an assigned name, which are stored in a relational database management system as a group, so it can be reused and shared by multiple programs. Stored procedures can access or modify data in a database, but it is not tied to a specific database or object, which offers a number of advantages.</a:t>
            </a:r>
          </a:p>
        </p:txBody>
      </p:sp>
    </p:spTree>
    <p:extLst>
      <p:ext uri="{BB962C8B-B14F-4D97-AF65-F5344CB8AC3E}">
        <p14:creationId xmlns:p14="http://schemas.microsoft.com/office/powerpoint/2010/main" val="2507120234"/>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59</TotalTime>
  <Words>774</Words>
  <Application>Microsoft Office PowerPoint</Application>
  <PresentationFormat>Widescreen</PresentationFormat>
  <Paragraphs>51</Paragraphs>
  <Slides>17</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17</vt:i4>
      </vt:variant>
    </vt:vector>
  </HeadingPairs>
  <TitlesOfParts>
    <vt:vector size="25" baseType="lpstr">
      <vt:lpstr>Arial</vt:lpstr>
      <vt:lpstr>Gill Sans MT</vt:lpstr>
      <vt:lpstr>Symbol</vt:lpstr>
      <vt:lpstr>Times New Roman</vt:lpstr>
      <vt:lpstr>Wingdings</vt:lpstr>
      <vt:lpstr>Gallery</vt:lpstr>
      <vt:lpstr>Adobe Acrobat Document</vt:lpstr>
      <vt:lpstr>Microsoft Excel Worksheet</vt:lpstr>
      <vt:lpstr>PHARMACY  MANAGEMENT SYSTEM</vt:lpstr>
      <vt:lpstr>Introduction</vt:lpstr>
      <vt:lpstr>Goals</vt:lpstr>
      <vt:lpstr>Objectives</vt:lpstr>
      <vt:lpstr>Software Context</vt:lpstr>
      <vt:lpstr>Software Requirements</vt:lpstr>
      <vt:lpstr>User Interface: HTML</vt:lpstr>
      <vt:lpstr>Overview of MySQL</vt:lpstr>
      <vt:lpstr>Stored Procedures</vt:lpstr>
      <vt:lpstr>Triggers</vt:lpstr>
      <vt:lpstr>Overview Of PHP</vt:lpstr>
      <vt:lpstr>Implementation</vt:lpstr>
      <vt:lpstr>Software Design</vt:lpstr>
      <vt:lpstr>Project</vt:lpstr>
      <vt:lpstr>Project</vt:lpstr>
      <vt:lpstr>Test Cases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PHARMACY  MANAGEMENT SYSTEM</dc:title>
  <dc:creator>Veera Venkata Jagannadham  Ganta</dc:creator>
  <cp:lastModifiedBy>Thejas c r</cp:lastModifiedBy>
  <cp:revision>12</cp:revision>
  <dcterms:created xsi:type="dcterms:W3CDTF">2022-11-27T22:01:00Z</dcterms:created>
  <dcterms:modified xsi:type="dcterms:W3CDTF">2022-11-28T22:19:47Z</dcterms:modified>
</cp:coreProperties>
</file>

<file path=docProps/thumbnail.jpeg>
</file>